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62" r:id="rId2"/>
    <p:sldMasterId id="2147483774" r:id="rId3"/>
    <p:sldMasterId id="2147483786" r:id="rId4"/>
    <p:sldMasterId id="2147483798" r:id="rId5"/>
    <p:sldMasterId id="2147483810" r:id="rId6"/>
    <p:sldMasterId id="2147483822" r:id="rId7"/>
  </p:sldMasterIdLst>
  <p:notesMasterIdLst>
    <p:notesMasterId r:id="rId18"/>
  </p:notesMasterIdLst>
  <p:sldIdLst>
    <p:sldId id="256" r:id="rId8"/>
    <p:sldId id="260" r:id="rId9"/>
    <p:sldId id="276" r:id="rId10"/>
    <p:sldId id="274" r:id="rId11"/>
    <p:sldId id="264" r:id="rId12"/>
    <p:sldId id="278" r:id="rId13"/>
    <p:sldId id="284" r:id="rId14"/>
    <p:sldId id="273" r:id="rId15"/>
    <p:sldId id="285" r:id="rId16"/>
    <p:sldId id="28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277"/>
    <a:srgbClr val="142F54"/>
    <a:srgbClr val="FF9900"/>
    <a:srgbClr val="000000"/>
    <a:srgbClr val="C0504D"/>
    <a:srgbClr val="363D45"/>
    <a:srgbClr val="ED2B46"/>
    <a:srgbClr val="61B5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5" autoAdjust="0"/>
    <p:restoredTop sz="86634" autoAdjust="0"/>
  </p:normalViewPr>
  <p:slideViewPr>
    <p:cSldViewPr snapToGrid="0" snapToObjects="1">
      <p:cViewPr varScale="1">
        <p:scale>
          <a:sx n="106" d="100"/>
          <a:sy n="106" d="100"/>
        </p:scale>
        <p:origin x="-112" y="-3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53323-F626-7E44-B485-C64C9F05AA0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4FACF-7498-A948-96C6-BF8748AE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7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9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4FACF-7498-A948-96C6-BF8748AEF6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525"/>
            <a:ext cx="5362624" cy="677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D0065BE-0657-4A47-90AD-C21C55E16B19}" type="datetime4">
              <a:rPr lang="en-US" smtClean="0"/>
              <a:pPr/>
              <a:t>August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418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05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4880" y="205979"/>
            <a:ext cx="1046440" cy="49932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639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August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418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18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August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723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856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569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44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237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6893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18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365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05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639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418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518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723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856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569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44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237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8812669" cy="80021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47D2193-4505-4A75-99BB-880C6989A757}" type="datetime4">
              <a:rPr lang="en-US" smtClean="0"/>
              <a:pPr/>
              <a:t>August 17,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723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6893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365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05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8639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856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8/17/20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569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8/17/20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444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8/17/20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6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2237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8/17/20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583889"/>
            <a:ext cx="3580467" cy="4924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6893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5" y="3533068"/>
            <a:ext cx="3580467" cy="4924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365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1742" y="0"/>
            <a:ext cx="6582258" cy="5143500"/>
          </a:xfrm>
          <a:prstGeom prst="rect">
            <a:avLst/>
          </a:prstGeom>
          <a:solidFill>
            <a:srgbClr val="142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277" y="368043"/>
            <a:ext cx="5362624" cy="67710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274320" tIns="91440" rIns="274320" bIns="9144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970" y="1357733"/>
            <a:ext cx="5933611" cy="356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0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200" b="0" i="1" kern="1200">
          <a:solidFill>
            <a:srgbClr val="6E7277"/>
          </a:solidFill>
          <a:latin typeface="Helvetica Neue Thin"/>
          <a:ea typeface="+mj-ea"/>
          <a:cs typeface="Helvetica Neue Thin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•"/>
        <a:defRPr sz="2400" b="0" i="0" kern="1200">
          <a:solidFill>
            <a:schemeClr val="bg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1800" b="0" i="0" kern="1200">
          <a:solidFill>
            <a:schemeClr val="bg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bg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bg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bg1"/>
          </a:solidFill>
          <a:latin typeface="+mn-lt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683F-0198-6A43-8A33-A3EB10409C20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68EC-B502-4F4F-86B7-4273DD8BD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xmlns:p14="http://schemas.microsoft.com/office/powerpoint/2010/main"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357F-85D9-FF48-BF2B-31F566417D4E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B19D-68FC-E944-B4CA-BDE47CFF6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xmlns:p14="http://schemas.microsoft.com/office/powerpoint/2010/main"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8/17/20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 xmlns:p14="http://schemas.microsoft.com/office/powerpoint/2010/main"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8/17/20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xmlns:p14="http://schemas.microsoft.com/office/powerpoint/2010/main"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8/17/20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xmlns:p14="http://schemas.microsoft.com/office/powerpoint/2010/main"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9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60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8/17/20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xmlns:p14="http://schemas.microsoft.com/office/powerpoint/2010/main" spd="slow">
    <p:wip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57961" y="-9478"/>
            <a:ext cx="3168728" cy="5152978"/>
          </a:xfrm>
          <a:prstGeom prst="rect">
            <a:avLst/>
          </a:prstGeom>
          <a:solidFill>
            <a:srgbClr val="142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2264" y="371893"/>
            <a:ext cx="1265141" cy="712097"/>
          </a:xfrm>
          <a:solidFill>
            <a:srgbClr val="142F54"/>
          </a:solidFill>
        </p:spPr>
        <p:txBody>
          <a:bodyPr anchor="ctr" anchorCtr="0">
            <a:normAutofit/>
          </a:bodyPr>
          <a:lstStyle/>
          <a:p>
            <a:r>
              <a:rPr lang="en-US" sz="2800" i="0" spc="300" dirty="0">
                <a:solidFill>
                  <a:srgbClr val="FFFFFF"/>
                </a:solidFill>
              </a:rPr>
              <a:t>THE</a:t>
            </a:r>
            <a:endParaRPr lang="en-US" sz="2800" b="1" i="0" spc="300" dirty="0">
              <a:solidFill>
                <a:srgbClr val="ED2B46"/>
              </a:solidFill>
              <a:latin typeface="Helvetica Neue"/>
              <a:cs typeface="Helvetica Neue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5449727" y="1357730"/>
            <a:ext cx="3218047" cy="349593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Light"/>
                <a:ea typeface="+mj-ea"/>
                <a:cs typeface="Helvetica Neue Light"/>
              </a:defRPr>
            </a:lvl1pPr>
          </a:lstStyle>
          <a:p>
            <a:endParaRPr lang="en-US" sz="2400" spc="3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0121" y="1720785"/>
            <a:ext cx="3152914" cy="7865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36377" y="1767118"/>
            <a:ext cx="239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300" dirty="0">
                <a:solidFill>
                  <a:srgbClr val="6E7277"/>
                </a:solidFill>
                <a:latin typeface="Helvetica Neue Thin"/>
                <a:cs typeface="Helvetica Neue Thin"/>
              </a:rPr>
              <a:t>JANE SMITH</a:t>
            </a:r>
            <a:endParaRPr lang="en-US" sz="2400" spc="300" dirty="0">
              <a:solidFill>
                <a:srgbClr val="6E7277"/>
              </a:solidFill>
              <a:latin typeface="Georgia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6379" y="2121409"/>
            <a:ext cx="1649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363D45"/>
                </a:solidFill>
                <a:latin typeface="+mj-lt"/>
                <a:cs typeface="Georgia"/>
              </a:rPr>
              <a:t>Realtor  |  Denver, CO</a:t>
            </a:r>
            <a:endParaRPr lang="en-US" sz="1200" b="1" i="1" dirty="0">
              <a:solidFill>
                <a:srgbClr val="363D45"/>
              </a:solidFill>
              <a:latin typeface="+mj-lt"/>
            </a:endParaRPr>
          </a:p>
        </p:txBody>
      </p:sp>
      <p:pic>
        <p:nvPicPr>
          <p:cNvPr id="15" name="Picture 14" descr="RealtorExampl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3449" y="2760747"/>
            <a:ext cx="831316" cy="832756"/>
          </a:xfrm>
          <a:prstGeom prst="ellipse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30333" y="2778908"/>
            <a:ext cx="10363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cs typeface="Helvetica Neue Light"/>
              </a:rPr>
              <a:t>303.123.4567</a:t>
            </a:r>
          </a:p>
        </p:txBody>
      </p:sp>
      <p:pic>
        <p:nvPicPr>
          <p:cNvPr id="22" name="Picture 21" descr="icon-mobi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63" y="2821887"/>
            <a:ext cx="187097" cy="18709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130329" y="3084528"/>
            <a:ext cx="13352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cs typeface="Helvetica Neue Light"/>
              </a:rPr>
              <a:t>jane@abcrealty.com</a:t>
            </a:r>
            <a:endParaRPr lang="en-US" sz="1050" dirty="0">
              <a:solidFill>
                <a:schemeClr val="bg1"/>
              </a:solidFill>
              <a:cs typeface="Helvetica Neue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49285" y="3360338"/>
            <a:ext cx="10300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>
                <a:solidFill>
                  <a:schemeClr val="bg1"/>
                </a:solidFill>
                <a:cs typeface="Helvetica Neue Light"/>
              </a:rPr>
              <a:t>janesmith.com</a:t>
            </a:r>
            <a:endParaRPr lang="en-US" sz="1050" dirty="0">
              <a:solidFill>
                <a:schemeClr val="bg1"/>
              </a:solidFill>
              <a:cs typeface="Helvetica Neue Ligh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63" y="3118112"/>
            <a:ext cx="187097" cy="1870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63" y="3406408"/>
            <a:ext cx="187097" cy="187097"/>
          </a:xfrm>
          <a:prstGeom prst="rect">
            <a:avLst/>
          </a:prstGeom>
        </p:spPr>
      </p:pic>
      <p:sp>
        <p:nvSpPr>
          <p:cNvPr id="18" name="Title 5"/>
          <p:cNvSpPr txBox="1">
            <a:spLocks/>
          </p:cNvSpPr>
          <p:nvPr/>
        </p:nvSpPr>
        <p:spPr>
          <a:xfrm>
            <a:off x="322264" y="1215004"/>
            <a:ext cx="3388979" cy="712097"/>
          </a:xfrm>
          <a:prstGeom prst="rect">
            <a:avLst/>
          </a:prstGeom>
          <a:solidFill>
            <a:srgbClr val="142F54"/>
          </a:solidFill>
        </p:spPr>
        <p:txBody>
          <a:bodyPr vert="horz" wrap="none" lIns="274320" tIns="91440" rIns="274320" bIns="9144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rgbClr val="61B5F6"/>
                </a:solidFill>
                <a:latin typeface="Helvetica Neue Thin"/>
                <a:ea typeface="+mj-ea"/>
                <a:cs typeface="Helvetica Neue Thin"/>
              </a:defRPr>
            </a:lvl1pPr>
          </a:lstStyle>
          <a:p>
            <a:r>
              <a:rPr lang="en-US" sz="2800" b="1" i="0" spc="300" dirty="0">
                <a:solidFill>
                  <a:srgbClr val="6E7277"/>
                </a:solidFill>
                <a:latin typeface="Helvetica Neue"/>
                <a:cs typeface="Helvetica Neue"/>
              </a:rPr>
              <a:t>BEST CHOICE</a:t>
            </a:r>
          </a:p>
        </p:txBody>
      </p:sp>
      <p:sp>
        <p:nvSpPr>
          <p:cNvPr id="24" name="Title 5"/>
          <p:cNvSpPr txBox="1">
            <a:spLocks/>
          </p:cNvSpPr>
          <p:nvPr/>
        </p:nvSpPr>
        <p:spPr>
          <a:xfrm>
            <a:off x="322264" y="2108344"/>
            <a:ext cx="2556960" cy="712097"/>
          </a:xfrm>
          <a:prstGeom prst="rect">
            <a:avLst/>
          </a:prstGeom>
          <a:solidFill>
            <a:srgbClr val="142F54"/>
          </a:solidFill>
        </p:spPr>
        <p:txBody>
          <a:bodyPr vert="horz" wrap="none" lIns="274320" tIns="91440" rIns="274320" bIns="9144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rgbClr val="61B5F6"/>
                </a:solidFill>
                <a:latin typeface="Helvetica Neue Thin"/>
                <a:ea typeface="+mj-ea"/>
                <a:cs typeface="Helvetica Neue Thin"/>
              </a:defRPr>
            </a:lvl1pPr>
          </a:lstStyle>
          <a:p>
            <a:r>
              <a:rPr lang="en-US" sz="2800" i="0" spc="300" dirty="0">
                <a:solidFill>
                  <a:srgbClr val="FFFFFF"/>
                </a:solidFill>
              </a:rPr>
              <a:t>FOR YOUR</a:t>
            </a:r>
            <a:endParaRPr lang="en-US" sz="2800" b="1" i="0" spc="300" dirty="0">
              <a:solidFill>
                <a:srgbClr val="ED2B46"/>
              </a:solidFill>
              <a:latin typeface="Helvetica Neue"/>
              <a:cs typeface="Helvetica Neue"/>
            </a:endParaRPr>
          </a:p>
        </p:txBody>
      </p:sp>
      <p:sp>
        <p:nvSpPr>
          <p:cNvPr id="26" name="Title 5"/>
          <p:cNvSpPr txBox="1">
            <a:spLocks/>
          </p:cNvSpPr>
          <p:nvPr/>
        </p:nvSpPr>
        <p:spPr>
          <a:xfrm>
            <a:off x="322264" y="3028098"/>
            <a:ext cx="3060551" cy="712097"/>
          </a:xfrm>
          <a:prstGeom prst="rect">
            <a:avLst/>
          </a:prstGeom>
          <a:solidFill>
            <a:srgbClr val="142F54"/>
          </a:solidFill>
        </p:spPr>
        <p:txBody>
          <a:bodyPr vert="horz" wrap="none" lIns="274320" tIns="91440" rIns="274320" bIns="9144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rgbClr val="61B5F6"/>
                </a:solidFill>
                <a:latin typeface="Helvetica Neue Thin"/>
                <a:ea typeface="+mj-ea"/>
                <a:cs typeface="Helvetica Neue Thin"/>
              </a:defRPr>
            </a:lvl1pPr>
          </a:lstStyle>
          <a:p>
            <a:r>
              <a:rPr lang="en-US" sz="2800" b="1" i="0" spc="300" dirty="0">
                <a:solidFill>
                  <a:srgbClr val="6E7277"/>
                </a:solidFill>
                <a:latin typeface="Helvetica Neue"/>
                <a:cs typeface="Helvetica Neue"/>
              </a:rPr>
              <a:t>HOME SALE</a:t>
            </a:r>
          </a:p>
        </p:txBody>
      </p:sp>
      <p:pic>
        <p:nvPicPr>
          <p:cNvPr id="29" name="Picture 28" descr="SSR P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00" y="3740195"/>
            <a:ext cx="2168387" cy="9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Our Agents for listing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272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Remember, sellers ultimately want to know: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much to list for and why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much they will net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you’re going to get it sold for top dollar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6845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49769" y="0"/>
            <a:ext cx="6682154" cy="5143500"/>
          </a:xfrm>
          <a:prstGeom prst="rect">
            <a:avLst/>
          </a:prstGeom>
          <a:solidFill>
            <a:srgbClr val="142F5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5427722" cy="641373"/>
          </a:xfrm>
        </p:spPr>
        <p:txBody>
          <a:bodyPr anchor="t" anchorCtr="0">
            <a:noAutofit/>
          </a:bodyPr>
          <a:lstStyle/>
          <a:p>
            <a:r>
              <a:rPr lang="en-US" sz="2800" b="1" dirty="0" smtClean="0">
                <a:latin typeface="Helvetica Neue"/>
                <a:cs typeface="Helvetica Neue"/>
              </a:rPr>
              <a:t>NEIGHBORHOOD OVERVIEW</a:t>
            </a:r>
            <a:endParaRPr lang="en-US" sz="2800" b="1" dirty="0">
              <a:latin typeface="Helvetica Neue"/>
              <a:cs typeface="Helvetica Neue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33975" y="1444889"/>
            <a:ext cx="5933611" cy="263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AVERAGE SOLD PRICE: $399,000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AVERAGE DAYS ON MARKET: 27 DAYS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AVERAGE LISTED PRICE: $415,000</a:t>
            </a:r>
          </a:p>
        </p:txBody>
      </p:sp>
    </p:spTree>
    <p:extLst>
      <p:ext uri="{BB962C8B-B14F-4D97-AF65-F5344CB8AC3E}">
        <p14:creationId xmlns:p14="http://schemas.microsoft.com/office/powerpoint/2010/main" val="62068206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671" y="0"/>
            <a:ext cx="2656454" cy="5143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33957" y="1390578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784" y="1425558"/>
            <a:ext cx="565110" cy="565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7" y="398824"/>
            <a:ext cx="7756524" cy="615553"/>
          </a:xfrm>
        </p:spPr>
        <p:txBody>
          <a:bodyPr/>
          <a:lstStyle/>
          <a:p>
            <a:r>
              <a:rPr lang="en-US" sz="2800" dirty="0"/>
              <a:t>MY </a:t>
            </a:r>
            <a:r>
              <a:rPr lang="en-US" sz="2800" b="1" dirty="0" smtClean="0">
                <a:latin typeface="Helvetica Neue"/>
                <a:cs typeface="Helvetica Neue"/>
              </a:rPr>
              <a:t>SIGNATURE MARKETING </a:t>
            </a:r>
            <a:r>
              <a:rPr lang="en-US" sz="2800" b="1" dirty="0">
                <a:latin typeface="Helvetica Neue"/>
                <a:cs typeface="Helvetica Neue"/>
              </a:rPr>
              <a:t>APPROACH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98888" y="1239838"/>
            <a:ext cx="4926012" cy="2198687"/>
          </a:xfrm>
          <a:noFill/>
        </p:spPr>
        <p:txBody>
          <a:bodyPr>
            <a:noAutofit/>
          </a:bodyPr>
          <a:lstStyle/>
          <a:p>
            <a:pPr>
              <a:buSzPts val="2400"/>
            </a:pPr>
            <a:r>
              <a:rPr lang="en-US" sz="1800" dirty="0" smtClean="0">
                <a:solidFill>
                  <a:srgbClr val="FFFFFF"/>
                </a:solidFill>
              </a:rPr>
              <a:t>Place your home on the MLS and all major sites such as Zillow, </a:t>
            </a:r>
            <a:r>
              <a:rPr lang="en-US" sz="1800" dirty="0" err="1" smtClean="0">
                <a:solidFill>
                  <a:srgbClr val="FFFFFF"/>
                </a:solidFill>
              </a:rPr>
              <a:t>Redfin</a:t>
            </a:r>
            <a:r>
              <a:rPr lang="en-US" sz="1800" dirty="0" smtClean="0">
                <a:solidFill>
                  <a:srgbClr val="FFFFFF"/>
                </a:solidFill>
              </a:rPr>
              <a:t>, and more</a:t>
            </a:r>
          </a:p>
          <a:p>
            <a:pPr>
              <a:buSzPts val="2400"/>
            </a:pPr>
            <a:r>
              <a:rPr lang="en-US" sz="1800" dirty="0" smtClean="0">
                <a:solidFill>
                  <a:srgbClr val="FFFFFF"/>
                </a:solidFill>
              </a:rPr>
              <a:t>Professional Photography </a:t>
            </a:r>
          </a:p>
          <a:p>
            <a:pPr>
              <a:buSzPts val="2400"/>
            </a:pPr>
            <a:r>
              <a:rPr lang="en-US" sz="1800" dirty="0" smtClean="0">
                <a:solidFill>
                  <a:srgbClr val="FFFFFF"/>
                </a:solidFill>
              </a:rPr>
              <a:t>3D Virtual Tour </a:t>
            </a:r>
          </a:p>
          <a:p>
            <a:pPr>
              <a:buSzPts val="2400"/>
            </a:pPr>
            <a:r>
              <a:rPr lang="en-US" sz="1800" dirty="0" smtClean="0">
                <a:solidFill>
                  <a:srgbClr val="FFFFFF"/>
                </a:solidFill>
              </a:rPr>
              <a:t>Floor plans </a:t>
            </a:r>
          </a:p>
          <a:p>
            <a:pPr>
              <a:buSzPts val="2400"/>
            </a:pPr>
            <a:r>
              <a:rPr lang="en-US" sz="1800" dirty="0" smtClean="0">
                <a:solidFill>
                  <a:srgbClr val="FFFFFF"/>
                </a:solidFill>
              </a:rPr>
              <a:t>E-Flyers sent to local and CA agents</a:t>
            </a:r>
          </a:p>
          <a:p>
            <a:pPr>
              <a:buSzPts val="2400"/>
            </a:pPr>
            <a:r>
              <a:rPr lang="en-US" sz="1800" dirty="0" smtClean="0">
                <a:solidFill>
                  <a:srgbClr val="FFFFFF"/>
                </a:solidFill>
              </a:rPr>
              <a:t>Mega Open House </a:t>
            </a:r>
          </a:p>
          <a:p>
            <a:pPr>
              <a:buSzPts val="2400"/>
            </a:pPr>
            <a:r>
              <a:rPr lang="en-US" sz="1800" dirty="0" smtClean="0">
                <a:solidFill>
                  <a:srgbClr val="FFFFFF"/>
                </a:solidFill>
              </a:rPr>
              <a:t>Postcard Campaigns </a:t>
            </a:r>
          </a:p>
          <a:p>
            <a:pPr>
              <a:buSzPts val="2400"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4168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49769" y="0"/>
            <a:ext cx="6682154" cy="5143500"/>
          </a:xfrm>
          <a:prstGeom prst="rect">
            <a:avLst/>
          </a:prstGeom>
          <a:solidFill>
            <a:srgbClr val="6E727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2336537" cy="3017402"/>
          </a:xfrm>
          <a:solidFill>
            <a:schemeClr val="bg1">
              <a:alpha val="69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sz="2800" dirty="0">
                <a:solidFill>
                  <a:srgbClr val="142F54"/>
                </a:solidFill>
              </a:rPr>
              <a:t>ABOUT </a:t>
            </a:r>
            <a:r>
              <a:rPr lang="en-US" sz="2800" b="1" dirty="0">
                <a:solidFill>
                  <a:srgbClr val="142F54"/>
                </a:solidFill>
                <a:latin typeface="Helvetica Neue"/>
                <a:cs typeface="Helvetica Neue"/>
              </a:rPr>
              <a:t>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970" y="963551"/>
            <a:ext cx="5933611" cy="3580468"/>
          </a:xfrm>
        </p:spPr>
        <p:txBody>
          <a:bodyPr/>
          <a:lstStyle/>
          <a:p>
            <a:r>
              <a:rPr lang="en-US" dirty="0">
                <a:latin typeface="+mn-lt"/>
              </a:rPr>
              <a:t>These are just guidelines, so make sure to change them to reflect your own background and interests.</a:t>
            </a:r>
          </a:p>
          <a:p>
            <a:r>
              <a:rPr lang="en-US" dirty="0">
                <a:latin typeface="+mn-lt"/>
              </a:rPr>
              <a:t>Based in Denver, Colo.</a:t>
            </a:r>
          </a:p>
          <a:p>
            <a:r>
              <a:rPr lang="en-US" dirty="0">
                <a:latin typeface="+mn-lt"/>
              </a:rPr>
              <a:t>Married to [partner] since [date]</a:t>
            </a:r>
          </a:p>
          <a:p>
            <a:r>
              <a:rPr lang="en-US" dirty="0">
                <a:latin typeface="+mn-lt"/>
              </a:rPr>
              <a:t>Three children</a:t>
            </a:r>
          </a:p>
          <a:p>
            <a:r>
              <a:rPr lang="en-US" dirty="0">
                <a:latin typeface="+mn-lt"/>
              </a:rPr>
              <a:t>Enjoy the outdoors, running, and cooking</a:t>
            </a:r>
          </a:p>
        </p:txBody>
      </p:sp>
      <p:pic>
        <p:nvPicPr>
          <p:cNvPr id="4" name="Picture 3" descr="RealtorExampl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676" y="1073060"/>
            <a:ext cx="1344438" cy="1346767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5701" y="2879286"/>
            <a:ext cx="1649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i="1" dirty="0">
                <a:solidFill>
                  <a:srgbClr val="142F54"/>
                </a:solidFill>
                <a:latin typeface="+mj-lt"/>
                <a:cs typeface="Georgia"/>
              </a:rPr>
              <a:t>Realtor  |  Denver, CO</a:t>
            </a:r>
            <a:endParaRPr lang="en-US" sz="1200" b="1" i="1" dirty="0">
              <a:solidFill>
                <a:srgbClr val="142F54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598" y="2595713"/>
            <a:ext cx="177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dirty="0">
                <a:solidFill>
                  <a:srgbClr val="142F54"/>
                </a:solidFill>
                <a:latin typeface="Helvetica Neue Thin"/>
                <a:cs typeface="Helvetica Neue Thin"/>
              </a:rPr>
              <a:t>JANE SMITH</a:t>
            </a:r>
            <a:endParaRPr lang="en-US" spc="300" dirty="0">
              <a:solidFill>
                <a:srgbClr val="142F54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159525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339" y="1813"/>
            <a:ext cx="2624019" cy="5143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94639" y="1434375"/>
            <a:ext cx="6018202" cy="1390579"/>
            <a:chOff x="2794639" y="1434375"/>
            <a:chExt cx="6018202" cy="1390579"/>
          </a:xfrm>
        </p:grpSpPr>
        <p:sp>
          <p:nvSpPr>
            <p:cNvPr id="12" name="Title 5"/>
            <p:cNvSpPr txBox="1">
              <a:spLocks/>
            </p:cNvSpPr>
            <p:nvPr/>
          </p:nvSpPr>
          <p:spPr>
            <a:xfrm>
              <a:off x="3152910" y="1434375"/>
              <a:ext cx="5659931" cy="13905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Helvetica Neue Light"/>
                  <a:ea typeface="+mj-ea"/>
                  <a:cs typeface="Helvetica Neue Light"/>
                </a:defRPr>
              </a:lvl1pPr>
            </a:lstStyle>
            <a:p>
              <a:endParaRPr lang="en-US" sz="2400" spc="300" dirty="0">
                <a:solidFill>
                  <a:srgbClr val="FFFFFF"/>
                </a:solidFill>
                <a:latin typeface="Georgia"/>
                <a:cs typeface="Georgi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3006" y="2400009"/>
              <a:ext cx="12808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rgbClr val="FFFFFF"/>
                  </a:solidFill>
                  <a:latin typeface="+mj-lt"/>
                  <a:cs typeface="Helvetica Neue"/>
                </a:rPr>
                <a:t>–JENNIFER JONES</a:t>
              </a:r>
            </a:p>
          </p:txBody>
        </p:sp>
        <p:sp>
          <p:nvSpPr>
            <p:cNvPr id="13" name="Title 5"/>
            <p:cNvSpPr txBox="1">
              <a:spLocks/>
            </p:cNvSpPr>
            <p:nvPr/>
          </p:nvSpPr>
          <p:spPr>
            <a:xfrm>
              <a:off x="2965941" y="1615582"/>
              <a:ext cx="1039539" cy="869939"/>
            </a:xfrm>
            <a:prstGeom prst="rect">
              <a:avLst/>
            </a:prstGeom>
            <a:solidFill>
              <a:srgbClr val="142F54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Helvetica Neue Light"/>
                  <a:ea typeface="+mj-ea"/>
                  <a:cs typeface="Helvetica Neue Light"/>
                </a:defRPr>
              </a:lvl1pPr>
            </a:lstStyle>
            <a:p>
              <a:endParaRPr lang="en-US" sz="2400" spc="300" dirty="0">
                <a:solidFill>
                  <a:srgbClr val="FFFFFF"/>
                </a:solidFill>
                <a:latin typeface="Georgia"/>
                <a:cs typeface="Georgia"/>
              </a:endParaRPr>
            </a:p>
          </p:txBody>
        </p:sp>
        <p:pic>
          <p:nvPicPr>
            <p:cNvPr id="5" name="Picture 4" descr="RealtorExample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4639" y="1676745"/>
              <a:ext cx="730493" cy="731758"/>
            </a:xfrm>
            <a:prstGeom prst="ellipse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547020" y="1637480"/>
              <a:ext cx="5046862" cy="75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“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dolor sit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Cras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accumsan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mauris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vitae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placerat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, a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quam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lobortis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dolor sit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.”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94639" y="3108742"/>
            <a:ext cx="6018202" cy="1390579"/>
            <a:chOff x="2794639" y="3108742"/>
            <a:chExt cx="6018202" cy="1390579"/>
          </a:xfrm>
        </p:grpSpPr>
        <p:sp>
          <p:nvSpPr>
            <p:cNvPr id="14" name="Title 5"/>
            <p:cNvSpPr txBox="1">
              <a:spLocks/>
            </p:cNvSpPr>
            <p:nvPr/>
          </p:nvSpPr>
          <p:spPr>
            <a:xfrm>
              <a:off x="3152910" y="3108742"/>
              <a:ext cx="5659931" cy="139057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Helvetica Neue Light"/>
                  <a:ea typeface="+mj-ea"/>
                  <a:cs typeface="Helvetica Neue Light"/>
                </a:defRPr>
              </a:lvl1pPr>
            </a:lstStyle>
            <a:p>
              <a:endParaRPr lang="en-US" sz="2400" spc="300" dirty="0">
                <a:solidFill>
                  <a:srgbClr val="FFFFFF"/>
                </a:solidFill>
                <a:latin typeface="Georgia"/>
                <a:cs typeface="Georgi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6350" y="4074376"/>
              <a:ext cx="12875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1" dirty="0">
                  <a:solidFill>
                    <a:srgbClr val="FFFFFF"/>
                  </a:solidFill>
                  <a:latin typeface="+mj-lt"/>
                  <a:cs typeface="Helvetica Neue"/>
                </a:rPr>
                <a:t>–JOHN PETERSON</a:t>
              </a:r>
            </a:p>
          </p:txBody>
        </p:sp>
        <p:sp>
          <p:nvSpPr>
            <p:cNvPr id="16" name="Title 5"/>
            <p:cNvSpPr txBox="1">
              <a:spLocks/>
            </p:cNvSpPr>
            <p:nvPr/>
          </p:nvSpPr>
          <p:spPr>
            <a:xfrm>
              <a:off x="2965941" y="3289949"/>
              <a:ext cx="1039539" cy="869939"/>
            </a:xfrm>
            <a:prstGeom prst="rect">
              <a:avLst/>
            </a:prstGeom>
            <a:solidFill>
              <a:srgbClr val="142F54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Helvetica Neue Light"/>
                  <a:ea typeface="+mj-ea"/>
                  <a:cs typeface="Helvetica Neue Light"/>
                </a:defRPr>
              </a:lvl1pPr>
            </a:lstStyle>
            <a:p>
              <a:endParaRPr lang="en-US" sz="2400" spc="300" dirty="0">
                <a:solidFill>
                  <a:srgbClr val="FFFFFF"/>
                </a:solidFill>
                <a:latin typeface="Georgia"/>
                <a:cs typeface="Georgia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4639" y="3351743"/>
              <a:ext cx="730493" cy="730493"/>
            </a:xfrm>
            <a:prstGeom prst="ellipse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547020" y="3311847"/>
              <a:ext cx="5046862" cy="75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“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dolor sit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Cras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accumsan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mauris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vitae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placerat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, a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quam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lobortis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Lorem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ipsum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dolor sit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consectetur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cs typeface="Georgia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cs typeface="Georgia"/>
                </a:rPr>
                <a:t>.”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7" y="398824"/>
            <a:ext cx="4537660" cy="615553"/>
          </a:xfrm>
        </p:spPr>
        <p:txBody>
          <a:bodyPr/>
          <a:lstStyle/>
          <a:p>
            <a:r>
              <a:rPr lang="en-US" sz="2800" dirty="0"/>
              <a:t>CLIENT </a:t>
            </a:r>
            <a:r>
              <a:rPr lang="en-US" sz="2800" b="1" dirty="0">
                <a:latin typeface="Helvetica Neue"/>
                <a:cs typeface="Helvetica Neue"/>
              </a:rPr>
              <a:t>TESTIMONIALS</a:t>
            </a:r>
          </a:p>
        </p:txBody>
      </p:sp>
    </p:spTree>
    <p:extLst>
      <p:ext uri="{BB962C8B-B14F-4D97-AF65-F5344CB8AC3E}">
        <p14:creationId xmlns:p14="http://schemas.microsoft.com/office/powerpoint/2010/main" val="425221424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" y="0"/>
            <a:ext cx="2573956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49769" y="0"/>
            <a:ext cx="6682154" cy="5143500"/>
          </a:xfrm>
          <a:prstGeom prst="rect">
            <a:avLst/>
          </a:prstGeom>
          <a:solidFill>
            <a:srgbClr val="6E727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767" y="1403661"/>
            <a:ext cx="4904534" cy="7007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We opened in 2012 and now have over 105 agents.</a:t>
            </a:r>
            <a:endParaRPr lang="en-US" b="1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88697" y="1357731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-locati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24" y="1425558"/>
            <a:ext cx="565110" cy="5651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09767" y="2575249"/>
            <a:ext cx="4904534" cy="700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Top 20/300 Brokerages - 336 sales in 2019 </a:t>
            </a:r>
            <a:endParaRPr lang="en-US" b="1" dirty="0"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88697" y="2507422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24" y="2575249"/>
            <a:ext cx="565110" cy="56511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09767" y="3659245"/>
            <a:ext cx="4904534" cy="846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+mn-lt"/>
              </a:rPr>
              <a:t>We support local organizations, including the Boys and Girls Club and the Nevada Food Bank</a:t>
            </a:r>
            <a:endParaRPr lang="en-US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88697" y="3613316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24" y="3648296"/>
            <a:ext cx="565110" cy="565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6" y="390201"/>
            <a:ext cx="5221120" cy="615553"/>
          </a:xfrm>
        </p:spPr>
        <p:txBody>
          <a:bodyPr/>
          <a:lstStyle/>
          <a:p>
            <a:r>
              <a:rPr lang="en-US" sz="2800" dirty="0">
                <a:solidFill>
                  <a:srgbClr val="142F54"/>
                </a:solidFill>
              </a:rPr>
              <a:t>ABOUT </a:t>
            </a:r>
            <a:r>
              <a:rPr lang="en-US" sz="2800" b="1" dirty="0" smtClean="0">
                <a:solidFill>
                  <a:srgbClr val="142F54"/>
                </a:solidFill>
                <a:latin typeface="Helvetica Neue"/>
                <a:cs typeface="Helvetica Neue"/>
              </a:rPr>
              <a:t>Solid Source Realty</a:t>
            </a:r>
            <a:endParaRPr lang="en-US" sz="2800" b="1" dirty="0">
              <a:solidFill>
                <a:srgbClr val="142F54"/>
              </a:solidFill>
              <a:latin typeface="Helvetica Neue"/>
              <a:cs typeface="Helvetica Neue"/>
            </a:endParaRPr>
          </a:p>
        </p:txBody>
      </p:sp>
      <p:pic>
        <p:nvPicPr>
          <p:cNvPr id="17" name="Picture 16" descr="SSR P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14" y="287484"/>
            <a:ext cx="2168387" cy="9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798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  <p:bldP spid="8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901" y="-27811"/>
            <a:ext cx="2922705" cy="52558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924194" y="1399037"/>
            <a:ext cx="700764" cy="700764"/>
          </a:xfrm>
          <a:prstGeom prst="ellipse">
            <a:avLst/>
          </a:prstGeom>
          <a:noFill/>
          <a:ln w="1905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021" y="1455915"/>
            <a:ext cx="565110" cy="565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3985128" cy="615553"/>
          </a:xfrm>
        </p:spPr>
        <p:txBody>
          <a:bodyPr/>
          <a:lstStyle/>
          <a:p>
            <a:r>
              <a:rPr lang="en-US" sz="2800" b="1" dirty="0">
                <a:solidFill>
                  <a:srgbClr val="142F54"/>
                </a:solidFill>
                <a:latin typeface="Helvetica Neue"/>
                <a:cs typeface="Helvetica Neue"/>
              </a:rPr>
              <a:t>GETTING STARTED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98791" y="1233385"/>
            <a:ext cx="5003177" cy="3238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Once we have agreed on a price and I have answered all of your questions: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We will sign all paperwork in person or electronically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Please provide at least 1 copy of your key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I will schedule professional photography and coordinate with any other professionals as needed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Helvetica Neue"/>
                <a:cs typeface="Helvetica Neue"/>
              </a:rPr>
              <a:t>I will add a lockbox and sign to your yard </a:t>
            </a:r>
            <a:endParaRPr lang="en-US" sz="2000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590551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549769" y="0"/>
            <a:ext cx="6682154" cy="5143500"/>
          </a:xfrm>
          <a:prstGeom prst="rect">
            <a:avLst/>
          </a:prstGeom>
          <a:solidFill>
            <a:srgbClr val="6E727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85" y="398824"/>
            <a:ext cx="4882625" cy="652322"/>
          </a:xfrm>
        </p:spPr>
        <p:txBody>
          <a:bodyPr anchor="t" anchorCtr="0">
            <a:noAutofit/>
          </a:bodyPr>
          <a:lstStyle/>
          <a:p>
            <a:r>
              <a:rPr lang="en-US" sz="2800" b="1" dirty="0">
                <a:solidFill>
                  <a:srgbClr val="142F54"/>
                </a:solidFill>
                <a:latin typeface="Helvetica Neue"/>
                <a:cs typeface="Helvetica Neue"/>
              </a:rPr>
              <a:t>CONTACT INFORMATION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50910" y="1177331"/>
            <a:ext cx="5484722" cy="3392300"/>
            <a:chOff x="2950910" y="1177331"/>
            <a:chExt cx="5484722" cy="3392300"/>
          </a:xfrm>
        </p:grpSpPr>
        <p:sp>
          <p:nvSpPr>
            <p:cNvPr id="14" name="Title 5"/>
            <p:cNvSpPr txBox="1">
              <a:spLocks/>
            </p:cNvSpPr>
            <p:nvPr/>
          </p:nvSpPr>
          <p:spPr>
            <a:xfrm>
              <a:off x="3060329" y="1774609"/>
              <a:ext cx="5375303" cy="279502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b="0" i="0" kern="1200">
                  <a:solidFill>
                    <a:schemeClr val="tx1"/>
                  </a:solidFill>
                  <a:latin typeface="Helvetica Neue Light"/>
                  <a:ea typeface="+mj-ea"/>
                  <a:cs typeface="Helvetica Neue Light"/>
                </a:defRPr>
              </a:lvl1pPr>
            </a:lstStyle>
            <a:p>
              <a:endParaRPr lang="en-US" sz="2400" spc="300" dirty="0">
                <a:solidFill>
                  <a:srgbClr val="FFFFFF"/>
                </a:solidFill>
                <a:latin typeface="Georgia"/>
                <a:cs typeface="Georgi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950910" y="1177331"/>
              <a:ext cx="30045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Helvetica Neue"/>
                  <a:cs typeface="Helvetica Neue"/>
                </a:rPr>
                <a:t>JANE SMITH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83444" y="2067901"/>
            <a:ext cx="2440148" cy="567508"/>
            <a:chOff x="3395860" y="2067901"/>
            <a:chExt cx="2440148" cy="567508"/>
          </a:xfrm>
        </p:grpSpPr>
        <p:sp>
          <p:nvSpPr>
            <p:cNvPr id="8" name="Rectangle 7"/>
            <p:cNvSpPr/>
            <p:nvPr/>
          </p:nvSpPr>
          <p:spPr>
            <a:xfrm>
              <a:off x="4029053" y="2136757"/>
              <a:ext cx="18069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cs typeface="Helvetica Neue Light"/>
                </a:rPr>
                <a:t>303.123.4567</a:t>
              </a:r>
            </a:p>
          </p:txBody>
        </p:sp>
        <p:pic>
          <p:nvPicPr>
            <p:cNvPr id="9" name="Picture 8" descr="icon-mobile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860" y="2067901"/>
              <a:ext cx="567508" cy="56750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483444" y="2858528"/>
            <a:ext cx="3022285" cy="567508"/>
            <a:chOff x="3395860" y="2858528"/>
            <a:chExt cx="3022285" cy="567508"/>
          </a:xfrm>
        </p:grpSpPr>
        <p:sp>
          <p:nvSpPr>
            <p:cNvPr id="15" name="Rectangle 14"/>
            <p:cNvSpPr/>
            <p:nvPr/>
          </p:nvSpPr>
          <p:spPr>
            <a:xfrm>
              <a:off x="4029053" y="2927384"/>
              <a:ext cx="23890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cs typeface="Helvetica Neue Light"/>
                </a:rPr>
                <a:t>jane@abcrealty.com</a:t>
              </a:r>
              <a:endParaRPr lang="en-US" sz="2000" dirty="0">
                <a:solidFill>
                  <a:schemeClr val="bg1"/>
                </a:solidFill>
                <a:cs typeface="Helvetica Neue Light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860" y="2858528"/>
              <a:ext cx="567508" cy="5675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483444" y="3701846"/>
            <a:ext cx="2440848" cy="567508"/>
            <a:chOff x="3395860" y="3701846"/>
            <a:chExt cx="2440848" cy="567508"/>
          </a:xfrm>
        </p:grpSpPr>
        <p:sp>
          <p:nvSpPr>
            <p:cNvPr id="17" name="Rectangle 16"/>
            <p:cNvSpPr/>
            <p:nvPr/>
          </p:nvSpPr>
          <p:spPr>
            <a:xfrm>
              <a:off x="4029053" y="3770702"/>
              <a:ext cx="18076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cs typeface="Helvetica Neue Light"/>
                </a:rPr>
                <a:t>janesmith.com</a:t>
              </a:r>
              <a:endParaRPr lang="en-US" sz="2000" dirty="0">
                <a:solidFill>
                  <a:schemeClr val="bg1"/>
                </a:solidFill>
                <a:cs typeface="Helvetica Neue Light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5860" y="3701846"/>
              <a:ext cx="567508" cy="567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5593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Tips for Our Agents for listing presentations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22701"/>
            <a:ext cx="8229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 smtClean="0"/>
              <a:t>1) Learn everything you can about the property </a:t>
            </a:r>
          </a:p>
          <a:p>
            <a:r>
              <a:rPr lang="en-US" sz="1600" dirty="0" smtClean="0"/>
              <a:t>Provide a CMA </a:t>
            </a:r>
            <a:r>
              <a:rPr lang="mr-IN" sz="1600" dirty="0" smtClean="0"/>
              <a:t>–</a:t>
            </a:r>
            <a:r>
              <a:rPr lang="en-US" sz="1600" dirty="0" smtClean="0"/>
              <a:t> Show you know the ins and outs of the property and help the seller to understand your pricing strategy. </a:t>
            </a:r>
          </a:p>
          <a:p>
            <a:r>
              <a:rPr lang="en-US" sz="1600" dirty="0" smtClean="0"/>
              <a:t>Also provide a net sheet </a:t>
            </a:r>
          </a:p>
          <a:p>
            <a:r>
              <a:rPr lang="en-US" sz="1600" dirty="0" smtClean="0"/>
              <a:t>You can use RPR or </a:t>
            </a:r>
            <a:r>
              <a:rPr lang="en-US" sz="1600" dirty="0" err="1" smtClean="0"/>
              <a:t>CloudCMA</a:t>
            </a:r>
            <a:r>
              <a:rPr lang="en-US" sz="1600" dirty="0" smtClean="0"/>
              <a:t> to create a report</a:t>
            </a:r>
          </a:p>
          <a:p>
            <a:pPr marL="0" indent="0">
              <a:buNone/>
            </a:pPr>
            <a:r>
              <a:rPr lang="en-US" sz="1600" dirty="0" smtClean="0"/>
              <a:t>2) Investigate the Seller </a:t>
            </a:r>
          </a:p>
          <a:p>
            <a:r>
              <a:rPr lang="en-US" sz="1600" dirty="0" smtClean="0"/>
              <a:t>Check the assessor’s website to be sure you’re working with all of the sellers. If the property is in a trust, Title will need a copy of that and you need to be sure you’re working with all trustees </a:t>
            </a:r>
          </a:p>
          <a:p>
            <a:r>
              <a:rPr lang="en-US" sz="1600" dirty="0" smtClean="0"/>
              <a:t>Ask your favorite escrow officer for a preliminary title report and/or a property profile </a:t>
            </a:r>
          </a:p>
          <a:p>
            <a:pPr marL="0" indent="0">
              <a:buNone/>
            </a:pPr>
            <a:r>
              <a:rPr lang="en-US" sz="1600" dirty="0" smtClean="0"/>
              <a:t>3) Show your value &amp; Provide a detailed marketing plan </a:t>
            </a:r>
          </a:p>
          <a:p>
            <a:pPr marL="0" indent="0">
              <a:buNone/>
            </a:pPr>
            <a:r>
              <a:rPr lang="en-US" sz="1600" dirty="0" smtClean="0"/>
              <a:t>4) Give the sellers copies of materials so they can review </a:t>
            </a:r>
          </a:p>
          <a:p>
            <a:pPr marL="0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84251271"/>
      </p:ext>
    </p:extLst>
  </p:cSld>
  <p:clrMapOvr>
    <a:masterClrMapping/>
  </p:clrMapOvr>
  <p:transition xmlns:p14="http://schemas.microsoft.com/office/powerpoint/2010/main" spd="slow">
    <p:wipe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13430</TotalTime>
  <Words>503</Words>
  <Application>Microsoft Macintosh PowerPoint</Application>
  <PresentationFormat>On-screen Show (16:9)</PresentationFormat>
  <Paragraphs>71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Office Theme</vt:lpstr>
      <vt:lpstr>1_Office Theme</vt:lpstr>
      <vt:lpstr>2_Office Theme</vt:lpstr>
      <vt:lpstr>Adjacency</vt:lpstr>
      <vt:lpstr>1_Adjacency</vt:lpstr>
      <vt:lpstr>2_Adjacency</vt:lpstr>
      <vt:lpstr>3_Adjacency</vt:lpstr>
      <vt:lpstr>THE</vt:lpstr>
      <vt:lpstr>NEIGHBORHOOD OVERVIEW</vt:lpstr>
      <vt:lpstr>MY SIGNATURE MARKETING APPROACH</vt:lpstr>
      <vt:lpstr>ABOUT ME</vt:lpstr>
      <vt:lpstr>CLIENT TESTIMONIALS</vt:lpstr>
      <vt:lpstr>ABOUT Solid Source Realty</vt:lpstr>
      <vt:lpstr>GETTING STARTED</vt:lpstr>
      <vt:lpstr>CONTACT INFORMATION</vt:lpstr>
      <vt:lpstr>Tips for Our Agents for listing presentations</vt:lpstr>
      <vt:lpstr>Tips for Our Agents for listing presentations</vt:lpstr>
    </vt:vector>
  </TitlesOfParts>
  <Company>Rightside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Smith</dc:title>
  <dc:creator>Ethan Conley</dc:creator>
  <cp:lastModifiedBy>Lauren Tuey</cp:lastModifiedBy>
  <cp:revision>113</cp:revision>
  <dcterms:created xsi:type="dcterms:W3CDTF">2017-06-03T17:41:48Z</dcterms:created>
  <dcterms:modified xsi:type="dcterms:W3CDTF">2020-08-18T16:47:08Z</dcterms:modified>
</cp:coreProperties>
</file>